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412" r:id="rId2"/>
    <p:sldId id="260" r:id="rId3"/>
    <p:sldId id="307" r:id="rId4"/>
    <p:sldId id="309" r:id="rId5"/>
    <p:sldId id="327" r:id="rId6"/>
    <p:sldId id="329" r:id="rId7"/>
    <p:sldId id="263" r:id="rId8"/>
    <p:sldId id="318" r:id="rId9"/>
    <p:sldId id="308" r:id="rId10"/>
    <p:sldId id="321" r:id="rId11"/>
    <p:sldId id="322" r:id="rId12"/>
    <p:sldId id="323" r:id="rId13"/>
    <p:sldId id="324" r:id="rId14"/>
    <p:sldId id="325" r:id="rId15"/>
    <p:sldId id="274" r:id="rId16"/>
    <p:sldId id="330" r:id="rId17"/>
    <p:sldId id="331" r:id="rId18"/>
    <p:sldId id="332" r:id="rId19"/>
    <p:sldId id="268" r:id="rId20"/>
    <p:sldId id="333" r:id="rId21"/>
    <p:sldId id="334" r:id="rId22"/>
    <p:sldId id="326" r:id="rId23"/>
    <p:sldId id="286" r:id="rId24"/>
    <p:sldId id="413" r:id="rId25"/>
    <p:sldId id="335" r:id="rId26"/>
    <p:sldId id="338" r:id="rId27"/>
    <p:sldId id="340" r:id="rId28"/>
    <p:sldId id="341" r:id="rId29"/>
    <p:sldId id="414" r:id="rId30"/>
    <p:sldId id="336" r:id="rId31"/>
    <p:sldId id="415" r:id="rId32"/>
    <p:sldId id="257" r:id="rId33"/>
    <p:sldId id="337" r:id="rId34"/>
    <p:sldId id="416" r:id="rId35"/>
    <p:sldId id="319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5" autoAdjust="0"/>
    <p:restoredTop sz="94660"/>
  </p:normalViewPr>
  <p:slideViewPr>
    <p:cSldViewPr snapToGrid="0">
      <p:cViewPr varScale="1">
        <p:scale>
          <a:sx n="85" d="100"/>
          <a:sy n="85" d="100"/>
        </p:scale>
        <p:origin x="600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A796B57-C55B-93C0-72D2-626AF6A7F7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Ass.Prof Kunal D Gaikwad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552756-71EB-72FC-007B-49CFCF5949C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1C8011-12F4-420C-BA6A-A69A6508D33B}" type="datetimeFigureOut">
              <a:rPr lang="en-IN" smtClean="0"/>
              <a:pPr/>
              <a:t>20-01-2025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FEDB5-1DCC-4CC5-57DE-D70C9FA3DE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Ass.Prof Kunal D Gaikwad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C63B57-7882-6E0D-59B8-62D5DF0E709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E9B861-D163-4BE4-A6C2-6FFBD398FAAD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3645413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0.jpe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Ass.Prof Kunal D Gaikwad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AC191-FB0D-4AA3-AE96-EAE2102039D6}" type="datetimeFigureOut">
              <a:rPr lang="en-IN" smtClean="0"/>
              <a:pPr/>
              <a:t>20-01-2025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IN"/>
              <a:t>Ass.Prof Kunal D Gaikwad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90EEEF-EF52-4402-AD12-ED3AF404C8DB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489815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0535D-0807-4DB1-BA18-F848DB6A752D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7EAA7-4BE5-4702-AA08-3CDE3E9D58E0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0FC802-8B73-4697-A081-456E45C9713B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F9CF04EC-CB28-4C8F-9C7E-3A21698C56DE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06EB9-6FF6-4E06-A349-E6EA2E086056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9F083-DF76-41AB-8CAD-06EBD6365F86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1E73CB-39B3-4D71-9E4D-02ED187702D1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A5A60-4D7C-486E-9195-A6A033E8E2CD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FB9B1-CE81-403D-8DE4-E0C5FEA4DBBF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EF11A2-9047-42C0-B4BC-B38CDABBBD8B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C778A29D-7BB3-4554-8789-C17552D65536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CD423-8FC2-4B37-A16E-1F95D51C60A1}" type="datetime1">
              <a:rPr lang="en-US" smtClean="0"/>
              <a:pPr/>
              <a:t>1/20/2025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76B35-1CE7-420E-8554-4D122EF836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9635" y="638508"/>
            <a:ext cx="11752730" cy="1411467"/>
          </a:xfrm>
        </p:spPr>
        <p:txBody>
          <a:bodyPr>
            <a:normAutofit fontScale="90000"/>
          </a:bodyPr>
          <a:lstStyle/>
          <a:p>
            <a:r>
              <a:rPr lang="en-IN" sz="6000" b="1" i="0" u="none" strike="noStrike" baseline="0" dirty="0">
                <a:latin typeface="Arial Black" panose="020B0A04020102020204" pitchFamily="34" charset="0"/>
              </a:rPr>
              <a:t>IOT AND CLOUD COMPUTING</a:t>
            </a:r>
            <a:endParaRPr lang="en-IN" sz="23900" b="1" dirty="0"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0DDD058-C2D9-4212-9DF8-0C24FE77C1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3227295"/>
            <a:ext cx="7530353" cy="2877671"/>
          </a:xfrm>
        </p:spPr>
        <p:txBody>
          <a:bodyPr>
            <a:normAutofit fontScale="55000" lnSpcReduction="20000"/>
          </a:bodyPr>
          <a:lstStyle/>
          <a:p>
            <a:r>
              <a:rPr lang="en-US" sz="3600" b="1" dirty="0"/>
              <a:t>By,</a:t>
            </a:r>
          </a:p>
          <a:p>
            <a:r>
              <a:rPr lang="en-US" sz="5900" b="1" dirty="0"/>
              <a:t>Ass. Prof. Kunal D Gaikwad</a:t>
            </a:r>
          </a:p>
          <a:p>
            <a:r>
              <a:rPr lang="en-US" sz="3000" b="1" dirty="0"/>
              <a:t>Pursuing PHD (IOT and Machine Learning) </a:t>
            </a:r>
          </a:p>
          <a:p>
            <a:r>
              <a:rPr lang="en-US" sz="3000" b="1" dirty="0"/>
              <a:t>M.E(Computer Networks)</a:t>
            </a:r>
          </a:p>
          <a:p>
            <a:r>
              <a:rPr lang="en-US" sz="3000" b="1" dirty="0"/>
              <a:t>B.E(Computer Science &amp; Engineering)</a:t>
            </a:r>
          </a:p>
          <a:p>
            <a:r>
              <a:rPr lang="en-US" sz="3000" b="1" dirty="0"/>
              <a:t>Diploma(Computer Engineering)</a:t>
            </a:r>
          </a:p>
          <a:p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46EB6D-7436-77CD-BC47-48B6D64FB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DC03F43-CD46-F894-E082-E9D747E109D9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7E7739-C224-B7F5-FBB6-98E874D04E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835" y="2115445"/>
            <a:ext cx="3993440" cy="3706486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469272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C54CF-2022-6BEB-6A4E-9FE65A5FC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56C1A9-0CE2-4FA7-5B30-F3663177D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7E06420-E69A-F5EB-F90B-FF7848255880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F6AE036-0C0E-8CCC-CE43-52DA04E2D76C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2C8D708-BC3E-20E9-3F86-1A791789F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1" y="0"/>
            <a:ext cx="8413376" cy="6701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764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03955A-AAFC-18AE-3524-5DEB886548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944DB4-7135-5211-71F9-6412CD4F4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1A9F2F8-C827-F470-84D3-63AA166AAA78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04C21F7-A203-3F59-95CB-61AC2F5BBAA5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FB39A40-4666-A819-88B7-B70F4DC272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8751"/>
            <a:ext cx="9753600" cy="536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95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7387EB-EC98-C8A3-2698-81CDD02D0B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4B98C-F4D5-C05C-6702-DD09F0494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E3A457-F845-C4E9-C46A-42031DD57383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955243D-AF0F-E506-A34F-1A61394D7516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61D2E6-3170-1436-B25A-5A5614C5BD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4408" b="4416"/>
          <a:stretch/>
        </p:blipFill>
        <p:spPr>
          <a:xfrm>
            <a:off x="2768416" y="801915"/>
            <a:ext cx="6655168" cy="5979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6192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86FDE-CB6F-5695-934D-D21615FD4B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3C1208-6D9D-AE11-5FCC-0EBED3D25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8A7EFAF-9D4E-FCBD-6AE7-FFC8F082E86D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BFB7567-EFAC-9A76-CEDB-BF220823E50C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B3FA66-1D52-3A1A-AD81-70A72BC7319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737" b="3306"/>
          <a:stretch/>
        </p:blipFill>
        <p:spPr>
          <a:xfrm>
            <a:off x="2178424" y="887506"/>
            <a:ext cx="7073152" cy="5854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011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DE89C5-12DF-21BB-5DA9-84FCEC847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D9E3D-B803-74E0-4F9E-1F584D4F9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5141F45-A997-A092-676A-65994C2E29C4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46A5017-AF3B-1AD1-7949-EB17DACBD04F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21F858-4E37-A536-3207-576D2D1D7FA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040" r="12453" b="11964"/>
          <a:stretch/>
        </p:blipFill>
        <p:spPr>
          <a:xfrm>
            <a:off x="213539" y="640986"/>
            <a:ext cx="10616816" cy="5320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6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4865" y="62753"/>
            <a:ext cx="9153565" cy="6441929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28156F82-3715-1E5F-D75D-9E26800F6BC3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C7829-C8E4-8552-3295-C27F31CF6D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761FF3-A283-C45F-6934-661036F49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CE61293-9FC3-A4B0-B58F-165A16F0F131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3DB2056-BAAA-F9AB-2E5A-1C4134C83C94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6A24C2F-8314-83B9-FDF9-463EEE9440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9432" y="618254"/>
            <a:ext cx="8964276" cy="6239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6191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EF94CE-0B97-3F14-59AB-23F2959E2C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9F69C-0F6D-30F2-27FF-E9ED146FB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5089350-E27E-720A-F3F3-25A0CDE66BA9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759933-F3C2-A9EB-95B2-45BD1CDEE0BD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BF4743B-E7B9-7A3D-48CD-79CD84C5F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35255"/>
            <a:ext cx="9222861" cy="6106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00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90E545-EFB6-81D2-C49F-41A701098C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D104FE-E27D-2AC3-17FE-48B58B7B7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483FBB4-0349-B759-7F7A-9E2561D50430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0EF28510-52E2-615A-49FE-07905E003D2A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2ACFCA-8DD0-3743-DFBD-17E24B29F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417" y="1055997"/>
            <a:ext cx="8375060" cy="4785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06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62753"/>
            <a:ext cx="9153565" cy="654236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EE837319-FF55-A176-6067-C1927920C245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38247-1DF1-5DD3-4E76-64C0EE26F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750F173-6940-23B6-5F80-8C29EFC7A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23516BF-6F48-FB16-6F87-629AEA753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A98E10-C893-E568-E33E-C7C29C90D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51" y="788895"/>
            <a:ext cx="11799136" cy="5115781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8C22E73E-1E32-E5BB-82DE-41B5B3149494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76802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8A755D-D009-530D-B7D5-39974E763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23E18-86E1-9D7B-641C-86697DADD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A42A99B-E1E8-60ED-FD4F-E7D78F8842ED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582B52E-2DDF-8E70-BCC1-24085F2F978A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CC0B0C-A245-8E67-F205-A7B8EB024BAD}"/>
              </a:ext>
            </a:extLst>
          </p:cNvPr>
          <p:cNvSpPr txBox="1"/>
          <p:nvPr/>
        </p:nvSpPr>
        <p:spPr>
          <a:xfrm>
            <a:off x="0" y="864026"/>
            <a:ext cx="8328212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dirty="0"/>
              <a:t>The </a:t>
            </a:r>
            <a:r>
              <a:rPr lang="en-US" b="1" dirty="0"/>
              <a:t>Arduino Uno</a:t>
            </a:r>
            <a:r>
              <a:rPr lang="en-US" dirty="0"/>
              <a:t> is a widely used microcontroller board developed by Arduino. It is designed to make electronics and programming accessible for beginners and professionals alike. Here's an overview of the key features and specifications:</a:t>
            </a:r>
          </a:p>
          <a:p>
            <a:r>
              <a:rPr lang="en-US" b="1" dirty="0"/>
              <a:t>Key Features: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Microcontroller</a:t>
            </a:r>
            <a:r>
              <a:rPr lang="en-US" dirty="0"/>
              <a:t>: ATmega328P (by Atmel/AVR).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Digital I/O Pins</a:t>
            </a:r>
            <a:r>
              <a:rPr lang="en-US" dirty="0"/>
              <a:t>: 14 (of which 6 can be used as PWM outputs).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Analog Input Pins</a:t>
            </a:r>
            <a:r>
              <a:rPr lang="en-US" dirty="0"/>
              <a:t>: 6.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Clock Speed</a:t>
            </a:r>
            <a:r>
              <a:rPr lang="en-US" dirty="0"/>
              <a:t>: 16 </a:t>
            </a:r>
            <a:r>
              <a:rPr lang="en-US" dirty="0" err="1"/>
              <a:t>MHz.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b="1" dirty="0"/>
              <a:t>Flash Memory</a:t>
            </a:r>
            <a:r>
              <a:rPr lang="en-US" dirty="0"/>
              <a:t>: 32 KB (of which 0.5 KB is used by the bootloader).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SRAM</a:t>
            </a:r>
            <a:r>
              <a:rPr lang="en-US" dirty="0"/>
              <a:t>: 2 KB.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EEPROM</a:t>
            </a:r>
            <a:r>
              <a:rPr lang="en-US" dirty="0"/>
              <a:t>: 1 KB.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Operating Voltage</a:t>
            </a:r>
            <a:r>
              <a:rPr lang="en-US" dirty="0"/>
              <a:t>: 5V (input voltage range: 6-20V via barrel jack or 7-12V for optimal operation).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Connectivity</a:t>
            </a:r>
            <a:r>
              <a:rPr lang="en-US" dirty="0"/>
              <a:t>: USB-B port for programming and power, as well as UART, SPI, and I2C communication.</a:t>
            </a:r>
          </a:p>
          <a:p>
            <a:pPr lvl="1">
              <a:buFont typeface="+mj-lt"/>
              <a:buAutoNum type="arabicPeriod"/>
            </a:pPr>
            <a:r>
              <a:rPr lang="en-US" b="1" dirty="0"/>
              <a:t>Power Supply Options</a:t>
            </a:r>
            <a:r>
              <a:rPr lang="en-US" dirty="0"/>
              <a:t>: Can be powered via USB or an external power source.</a:t>
            </a:r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E5D299-6A14-E998-7719-D6847EFD9F22}"/>
              </a:ext>
            </a:extLst>
          </p:cNvPr>
          <p:cNvSpPr txBox="1">
            <a:spLocks/>
          </p:cNvSpPr>
          <p:nvPr/>
        </p:nvSpPr>
        <p:spPr>
          <a:xfrm>
            <a:off x="923065" y="11404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2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EB39CD5C-19F6-8A77-0D31-BC5C595199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2451" t="22743" r="22255" b="11632"/>
          <a:stretch>
            <a:fillRect/>
          </a:stretch>
        </p:blipFill>
        <p:spPr bwMode="auto">
          <a:xfrm>
            <a:off x="8453718" y="33726"/>
            <a:ext cx="3738282" cy="6083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98498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9DFCA6-4BC7-1295-C583-6EA9134F4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E0FE63-DE5F-776B-6D47-EE8A2F6E3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0129297-A516-54BF-0718-5A63AAB3C069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579FAC3E-11DC-BF65-C374-EB38A358CE22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6E01ABD-5084-7E79-E449-A8F1F428F55D}"/>
              </a:ext>
            </a:extLst>
          </p:cNvPr>
          <p:cNvSpPr txBox="1"/>
          <p:nvPr/>
        </p:nvSpPr>
        <p:spPr>
          <a:xfrm>
            <a:off x="0" y="864026"/>
            <a:ext cx="724683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Use Cases: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Robotics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IoT projects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Sensors and data acquisition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Home automation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LED and motor control</a:t>
            </a:r>
          </a:p>
          <a:p>
            <a:r>
              <a:rPr lang="en-US" sz="2400" b="1" dirty="0"/>
              <a:t>Advantages: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Beginner-friendly with extensive community support.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Compatible with numerous shields (add-on boards) to extend functionality.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Cross-platform Integrated Development Environment (IDE).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Open-source hardware and software.</a:t>
            </a:r>
          </a:p>
          <a:p>
            <a:endParaRPr lang="en-IN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FFAD7-F323-0FA7-DFFB-533865763D13}"/>
              </a:ext>
            </a:extLst>
          </p:cNvPr>
          <p:cNvSpPr txBox="1">
            <a:spLocks/>
          </p:cNvSpPr>
          <p:nvPr/>
        </p:nvSpPr>
        <p:spPr>
          <a:xfrm>
            <a:off x="923065" y="11404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2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9EFD0EB-B954-7C28-CAF7-9F46E0F89E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2451" t="22743" r="22255" b="11632"/>
          <a:stretch>
            <a:fillRect/>
          </a:stretch>
        </p:blipFill>
        <p:spPr bwMode="auto">
          <a:xfrm>
            <a:off x="7126941" y="33726"/>
            <a:ext cx="5065059" cy="6083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70014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0E187-BC67-E089-7C69-2B33A4832C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0C304-B57B-8471-511B-85C2B7D789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22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AF293CA-C054-B912-611F-9068D5B6F75A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72CC961-FF6E-6827-9C75-0EEBE25B8540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2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98CFE67D-0F62-F41E-AF68-E467FBB30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2451" t="22743" r="22255" b="11632"/>
          <a:stretch>
            <a:fillRect/>
          </a:stretch>
        </p:blipFill>
        <p:spPr bwMode="auto">
          <a:xfrm>
            <a:off x="1470647" y="658332"/>
            <a:ext cx="8102600" cy="60833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653976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 l="21863" t="22917" r="22255" b="12500"/>
          <a:stretch>
            <a:fillRect/>
          </a:stretch>
        </p:blipFill>
        <p:spPr bwMode="auto">
          <a:xfrm>
            <a:off x="0" y="0"/>
            <a:ext cx="9153565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CB87358-9E68-713D-497D-86CDF7BABEE3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14" name="Title 1"/>
          <p:cNvSpPr txBox="1"/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2</a:t>
            </a:r>
            <a:endParaRPr lang="en-IN" sz="3200" b="1" dirty="0"/>
          </a:p>
          <a:p>
            <a:pPr algn="ctr"/>
            <a:endParaRPr lang="en-IN" dirty="0"/>
          </a:p>
        </p:txBody>
      </p:sp>
      <p:pic>
        <p:nvPicPr>
          <p:cNvPr id="5" name="Picture 4" descr="Raspberry-Pi-3-pinout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639935" cy="6858000"/>
          </a:xfrm>
          <a:prstGeom prst="rect">
            <a:avLst/>
          </a:prstGeom>
        </p:spPr>
      </p:pic>
      <p:sp>
        <p:nvSpPr>
          <p:cNvPr id="7" name="Text Box 6"/>
          <p:cNvSpPr txBox="1"/>
          <p:nvPr/>
        </p:nvSpPr>
        <p:spPr>
          <a:xfrm>
            <a:off x="9820910" y="1598930"/>
            <a:ext cx="4064000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GB" sz="2800" b="1"/>
              <a:t>Raspberry Pi</a:t>
            </a:r>
          </a:p>
          <a:p>
            <a:r>
              <a:rPr lang="en-US" altLang="en-GB" sz="2800" b="1"/>
              <a:t> board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AF293CA-C054-B912-611F-9068D5B6F75A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4A2D15-4C6F-E086-933E-450183758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75BF5D-41D5-D80A-9C9E-3DAC248F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099D466-CFB8-7430-2958-BDCB51A8A193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6125F6-0BDC-27D2-2DA1-D2D97955B2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6995" y="964532"/>
            <a:ext cx="6878010" cy="42296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9FB8FFD-7A8B-37E5-780C-E403E2FA3055}"/>
              </a:ext>
            </a:extLst>
          </p:cNvPr>
          <p:cNvSpPr txBox="1"/>
          <p:nvPr/>
        </p:nvSpPr>
        <p:spPr>
          <a:xfrm>
            <a:off x="197224" y="5431722"/>
            <a:ext cx="6131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1" i="0" dirty="0">
                <a:effectLst/>
                <a:latin typeface="Assistant" panose="020F0502020204030204" pitchFamily="2" charset="-79"/>
                <a:cs typeface="Assistant" panose="020F0502020204030204" pitchFamily="2" charset="-79"/>
              </a:rPr>
              <a:t>USB 2.0 A-B Cable for Arduino and Home Printers (1.2 meters)</a:t>
            </a:r>
          </a:p>
        </p:txBody>
      </p:sp>
    </p:spTree>
    <p:extLst>
      <p:ext uri="{BB962C8B-B14F-4D97-AF65-F5344CB8AC3E}">
        <p14:creationId xmlns:p14="http://schemas.microsoft.com/office/powerpoint/2010/main" val="32950399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8FFFA-47E3-BBDB-764D-379B7C694B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307F2-5E8F-11C3-B9D6-74910BCC4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5C65A5D-5F0D-44ED-CAB2-A24A5A427418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D7568A-DAA7-A545-552C-C3FC68B7F73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822" t="11138" r="25659" b="8481"/>
          <a:stretch/>
        </p:blipFill>
        <p:spPr>
          <a:xfrm>
            <a:off x="720310" y="929974"/>
            <a:ext cx="2892466" cy="499805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DDD3BB-01E4-0DA5-774D-0A50C07482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2613" y="962845"/>
            <a:ext cx="6564966" cy="50768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10E7459-8B66-BC2C-F701-79267193CB74}"/>
              </a:ext>
            </a:extLst>
          </p:cNvPr>
          <p:cNvSpPr txBox="1"/>
          <p:nvPr/>
        </p:nvSpPr>
        <p:spPr>
          <a:xfrm>
            <a:off x="179295" y="6341614"/>
            <a:ext cx="6131858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400"/>
              </a:lnSpc>
            </a:pPr>
            <a:r>
              <a:rPr lang="en-IN" sz="3200" b="1" i="0" dirty="0">
                <a:solidFill>
                  <a:srgbClr val="0F1111"/>
                </a:solidFill>
                <a:effectLst/>
                <a:latin typeface="Amazon Ember"/>
              </a:rPr>
              <a:t> 5mm LED Light Diodes</a:t>
            </a:r>
          </a:p>
        </p:txBody>
      </p:sp>
    </p:spTree>
    <p:extLst>
      <p:ext uri="{BB962C8B-B14F-4D97-AF65-F5344CB8AC3E}">
        <p14:creationId xmlns:p14="http://schemas.microsoft.com/office/powerpoint/2010/main" val="1250225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09B890-F92C-EAD1-3AEC-70E4087A61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7F12B-B1A7-B022-DECA-BD75CEA99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4526EDB6-9B86-57AB-E155-0EB32FB2561D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85BAE5-BDF0-E612-7E5E-E195166B9D41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FC32970-972B-5A14-204D-E04316C445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6494" y="1099492"/>
            <a:ext cx="4348344" cy="469876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FC6FF1-DF76-8966-7FDC-5802F8741FC1}"/>
              </a:ext>
            </a:extLst>
          </p:cNvPr>
          <p:cNvSpPr txBox="1"/>
          <p:nvPr/>
        </p:nvSpPr>
        <p:spPr>
          <a:xfrm>
            <a:off x="0" y="5366724"/>
            <a:ext cx="3612776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3200" b="1" i="0" dirty="0">
                <a:solidFill>
                  <a:srgbClr val="0F1111"/>
                </a:solidFill>
                <a:effectLst/>
                <a:latin typeface="Amazon Ember"/>
              </a:rPr>
              <a:t>Buzzer</a:t>
            </a:r>
            <a:endParaRPr lang="en-IN" sz="3200" b="1" i="0" dirty="0">
              <a:solidFill>
                <a:srgbClr val="0F1111"/>
              </a:solidFill>
              <a:effectLst/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14128911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53250A-2BD8-0C6C-BAB3-C3E229A3D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D523C-B241-074A-F61E-5601BCFE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66978C-6B18-A60F-702A-CB7BE70F9E3A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BA6AA9A5-B0E0-B254-0222-3D5175B2C7D8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led Blink and Buzzer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686EBF-E7D0-90FE-0A23-E7254D860755}"/>
              </a:ext>
            </a:extLst>
          </p:cNvPr>
          <p:cNvSpPr txBox="1"/>
          <p:nvPr/>
        </p:nvSpPr>
        <p:spPr>
          <a:xfrm>
            <a:off x="161364" y="856357"/>
            <a:ext cx="11322424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setup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  // initialize digital pin LED_BUILTIN as an output.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pinMode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LED_BUILTIN, OUTPUT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// the loop function runs over and over again forever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00979D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loop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LED_BUILTIN, HIGH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// turn the LED on (HIGH is the voltage level)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                   // wait for a second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 err="1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digitalWrite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LED_BUILTIN, LOW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// turn the LED off by making the voltage LOW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sz="2400" b="0" dirty="0">
                <a:solidFill>
                  <a:srgbClr val="D35400"/>
                </a:solidFill>
                <a:effectLst/>
                <a:latin typeface="Consolas" panose="020B0609020204030204" pitchFamily="49" charset="0"/>
              </a:rPr>
              <a:t>delay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400" b="0" dirty="0">
                <a:solidFill>
                  <a:srgbClr val="005C5F"/>
                </a:solidFill>
                <a:effectLst/>
                <a:latin typeface="Consolas" panose="020B0609020204030204" pitchFamily="49" charset="0"/>
              </a:rPr>
              <a:t>1000</a:t>
            </a:r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sz="2400" b="0" dirty="0">
                <a:solidFill>
                  <a:srgbClr val="95A5A6"/>
                </a:solidFill>
                <a:effectLst/>
                <a:latin typeface="Consolas" panose="020B0609020204030204" pitchFamily="49" charset="0"/>
              </a:rPr>
              <a:t>                      // wait for a second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400" b="0" dirty="0">
                <a:solidFill>
                  <a:srgbClr val="434F54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400" b="0" dirty="0">
                <a:solidFill>
                  <a:srgbClr val="4E5B61"/>
                </a:solidFill>
                <a:effectLst/>
                <a:latin typeface="Consolas" panose="020B0609020204030204" pitchFamily="49" charset="0"/>
              </a:rPr>
            </a:br>
            <a:endParaRPr lang="en-US" sz="2400" b="0" dirty="0">
              <a:solidFill>
                <a:srgbClr val="4E5B61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991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29</a:t>
            </a:fld>
            <a:endParaRPr lang="en-US" dirty="0"/>
          </a:p>
        </p:txBody>
      </p:sp>
      <p:sp>
        <p:nvSpPr>
          <p:cNvPr id="5" name="Text Box 4"/>
          <p:cNvSpPr txBox="1"/>
          <p:nvPr/>
        </p:nvSpPr>
        <p:spPr>
          <a:xfrm>
            <a:off x="380365" y="378460"/>
            <a:ext cx="5125085" cy="527431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en-GB" altLang="en-US" dirty="0"/>
              <a:t>// Define the pin numbers for the RGB LED</a:t>
            </a:r>
          </a:p>
          <a:p>
            <a:r>
              <a:rPr lang="en-GB" altLang="en-US" dirty="0" err="1"/>
              <a:t>int</a:t>
            </a:r>
            <a:r>
              <a:rPr lang="en-GB" altLang="en-US" dirty="0"/>
              <a:t> </a:t>
            </a:r>
            <a:r>
              <a:rPr lang="en-GB" altLang="en-US" dirty="0" err="1"/>
              <a:t>redPin</a:t>
            </a:r>
            <a:r>
              <a:rPr lang="en-GB" altLang="en-US" dirty="0"/>
              <a:t> = 9;</a:t>
            </a:r>
          </a:p>
          <a:p>
            <a:r>
              <a:rPr lang="en-GB" altLang="en-US" dirty="0" err="1"/>
              <a:t>int</a:t>
            </a:r>
            <a:r>
              <a:rPr lang="en-GB" altLang="en-US" dirty="0"/>
              <a:t> </a:t>
            </a:r>
            <a:r>
              <a:rPr lang="en-GB" altLang="en-US" dirty="0" err="1"/>
              <a:t>greenPin</a:t>
            </a:r>
            <a:r>
              <a:rPr lang="en-GB" altLang="en-US" dirty="0"/>
              <a:t> = 10;</a:t>
            </a:r>
          </a:p>
          <a:p>
            <a:r>
              <a:rPr lang="en-GB" altLang="en-US" dirty="0" err="1"/>
              <a:t>int</a:t>
            </a:r>
            <a:r>
              <a:rPr lang="en-GB" altLang="en-US" dirty="0"/>
              <a:t> </a:t>
            </a:r>
            <a:r>
              <a:rPr lang="en-GB" altLang="en-US" dirty="0" err="1"/>
              <a:t>bluePin</a:t>
            </a:r>
            <a:r>
              <a:rPr lang="en-GB" altLang="en-US" dirty="0"/>
              <a:t> = 11;</a:t>
            </a:r>
          </a:p>
          <a:p>
            <a:endParaRPr lang="en-GB" altLang="en-US" dirty="0"/>
          </a:p>
          <a:p>
            <a:r>
              <a:rPr lang="en-GB" altLang="en-US" dirty="0"/>
              <a:t>void setup() {</a:t>
            </a:r>
          </a:p>
          <a:p>
            <a:r>
              <a:rPr lang="en-GB" altLang="en-US" dirty="0"/>
              <a:t>  // Set the RGB LED pins as OUTPUT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pinMode</a:t>
            </a:r>
            <a:r>
              <a:rPr lang="en-GB" altLang="en-US" dirty="0"/>
              <a:t>(</a:t>
            </a:r>
            <a:r>
              <a:rPr lang="en-GB" altLang="en-US" dirty="0" err="1"/>
              <a:t>redPin</a:t>
            </a:r>
            <a:r>
              <a:rPr lang="en-GB" altLang="en-US" dirty="0"/>
              <a:t>, OUTPUT);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pinMode</a:t>
            </a:r>
            <a:r>
              <a:rPr lang="en-GB" altLang="en-US" dirty="0"/>
              <a:t>(</a:t>
            </a:r>
            <a:r>
              <a:rPr lang="en-GB" altLang="en-US" dirty="0" err="1"/>
              <a:t>greenPin</a:t>
            </a:r>
            <a:r>
              <a:rPr lang="en-GB" altLang="en-US" dirty="0"/>
              <a:t>, OUTPUT);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pinMode</a:t>
            </a:r>
            <a:r>
              <a:rPr lang="en-GB" altLang="en-US" dirty="0"/>
              <a:t>(</a:t>
            </a:r>
            <a:r>
              <a:rPr lang="en-GB" altLang="en-US" dirty="0" err="1"/>
              <a:t>bluePin</a:t>
            </a:r>
            <a:r>
              <a:rPr lang="en-GB" altLang="en-US" dirty="0"/>
              <a:t>, OUTPUT);</a:t>
            </a:r>
          </a:p>
          <a:p>
            <a:r>
              <a:rPr lang="en-GB" altLang="en-US" dirty="0"/>
              <a:t>}</a:t>
            </a:r>
          </a:p>
          <a:p>
            <a:endParaRPr lang="en-GB" altLang="en-US" dirty="0"/>
          </a:p>
          <a:p>
            <a:r>
              <a:rPr lang="en-GB" altLang="en-US" dirty="0"/>
              <a:t>void loop() {</a:t>
            </a:r>
          </a:p>
          <a:p>
            <a:r>
              <a:rPr lang="en-GB" altLang="en-US" dirty="0"/>
              <a:t>  // Red </a:t>
            </a:r>
            <a:r>
              <a:rPr lang="en-GB" altLang="en-US" dirty="0" err="1"/>
              <a:t>color</a:t>
            </a:r>
            <a:endParaRPr lang="en-GB" altLang="en-US" dirty="0"/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redPin</a:t>
            </a:r>
            <a:r>
              <a:rPr lang="en-GB" altLang="en-US" dirty="0"/>
              <a:t>, HIGH);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greenPin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bluePin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delay(1000); // Wait for 1 second</a:t>
            </a:r>
          </a:p>
          <a:p>
            <a:endParaRPr lang="en-GB" altLang="en-US" dirty="0"/>
          </a:p>
        </p:txBody>
      </p:sp>
      <p:sp>
        <p:nvSpPr>
          <p:cNvPr id="6" name="Text Box 5"/>
          <p:cNvSpPr txBox="1"/>
          <p:nvPr/>
        </p:nvSpPr>
        <p:spPr>
          <a:xfrm>
            <a:off x="6158230" y="575310"/>
            <a:ext cx="4570730" cy="50774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altLang="en-US" dirty="0"/>
              <a:t>// Green </a:t>
            </a:r>
            <a:r>
              <a:rPr lang="en-GB" altLang="en-US" dirty="0" err="1"/>
              <a:t>color</a:t>
            </a:r>
            <a:endParaRPr lang="en-GB" altLang="en-US" dirty="0"/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redPin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greenPin</a:t>
            </a:r>
            <a:r>
              <a:rPr lang="en-GB" altLang="en-US" dirty="0"/>
              <a:t>, HIGH);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bluePin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delay(1000); // Wait for 1 second</a:t>
            </a:r>
          </a:p>
          <a:p>
            <a:endParaRPr lang="en-GB" altLang="en-US" dirty="0"/>
          </a:p>
          <a:p>
            <a:r>
              <a:rPr lang="en-GB" altLang="en-US" dirty="0"/>
              <a:t>  // Blue </a:t>
            </a:r>
            <a:r>
              <a:rPr lang="en-GB" altLang="en-US" dirty="0" err="1"/>
              <a:t>color</a:t>
            </a:r>
            <a:endParaRPr lang="en-GB" altLang="en-US" dirty="0"/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redPin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greenPin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bluePin</a:t>
            </a:r>
            <a:r>
              <a:rPr lang="en-GB" altLang="en-US" dirty="0"/>
              <a:t>, HIGH);</a:t>
            </a:r>
          </a:p>
          <a:p>
            <a:r>
              <a:rPr lang="en-GB" altLang="en-US" dirty="0"/>
              <a:t>  delay(1000); // Wait for 1 second</a:t>
            </a:r>
          </a:p>
          <a:p>
            <a:endParaRPr lang="en-GB" altLang="en-US" dirty="0"/>
          </a:p>
          <a:p>
            <a:r>
              <a:rPr lang="en-GB" altLang="en-US" dirty="0"/>
              <a:t>  // All </a:t>
            </a:r>
            <a:r>
              <a:rPr lang="en-GB" altLang="en-US" dirty="0" err="1"/>
              <a:t>colors</a:t>
            </a:r>
            <a:r>
              <a:rPr lang="en-GB" altLang="en-US" dirty="0"/>
              <a:t> off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redPin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greenPin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</a:t>
            </a:r>
            <a:r>
              <a:rPr lang="en-GB" altLang="en-US" dirty="0" err="1"/>
              <a:t>digitalWrite</a:t>
            </a:r>
            <a:r>
              <a:rPr lang="en-GB" altLang="en-US" dirty="0"/>
              <a:t>(</a:t>
            </a:r>
            <a:r>
              <a:rPr lang="en-GB" altLang="en-US" dirty="0" err="1"/>
              <a:t>bluePin</a:t>
            </a:r>
            <a:r>
              <a:rPr lang="en-GB" altLang="en-US" dirty="0"/>
              <a:t>, LOW);</a:t>
            </a:r>
          </a:p>
          <a:p>
            <a:r>
              <a:rPr lang="en-GB" altLang="en-US" dirty="0"/>
              <a:t>  delay(1000); // Wait for 1 second</a:t>
            </a:r>
          </a:p>
          <a:p>
            <a:r>
              <a:rPr lang="en-GB" altLang="en-US" dirty="0"/>
              <a:t>}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5F299C2-BE20-932C-5B6E-15DBBE532D50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688722-F8CF-507B-0BE6-0B578CD84C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DC56A7A-9B8C-4D18-E1B1-5E3B9A3129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CAD0696-AE83-A638-5B17-B050FFB604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199" y="0"/>
            <a:ext cx="7895108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805C8FD-3BDD-B577-E86E-D762C749BFF6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72548202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84F97F-7DCA-19B6-D0AB-7B788C57A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0E6A1-1473-5C76-CE24-172B5BD53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604C7B9-7812-D385-0752-FF71B409006E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5635105-FE1F-9B32-1E2C-32CA3D11C087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81D191-5298-763C-E336-38C424D267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4" y="905436"/>
            <a:ext cx="4155704" cy="351416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E95435E-C264-0A03-852F-C13F1744F89A}"/>
              </a:ext>
            </a:extLst>
          </p:cNvPr>
          <p:cNvSpPr txBox="1"/>
          <p:nvPr/>
        </p:nvSpPr>
        <p:spPr>
          <a:xfrm>
            <a:off x="165284" y="4777140"/>
            <a:ext cx="3612776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3200" b="1" dirty="0">
                <a:solidFill>
                  <a:srgbClr val="0F1111"/>
                </a:solidFill>
                <a:latin typeface="Amazon Ember"/>
              </a:rPr>
              <a:t>IR</a:t>
            </a:r>
            <a:r>
              <a:rPr lang="en-US" sz="3200" b="1" i="0" dirty="0">
                <a:solidFill>
                  <a:srgbClr val="0F1111"/>
                </a:solidFill>
                <a:effectLst/>
                <a:latin typeface="Amazon Ember"/>
              </a:rPr>
              <a:t> Sensor</a:t>
            </a:r>
            <a:endParaRPr lang="en-IN" sz="3200" b="1" i="0" dirty="0">
              <a:solidFill>
                <a:srgbClr val="0F1111"/>
              </a:solidFill>
              <a:effectLst/>
              <a:latin typeface="Amazon Ember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53670B-F011-B12F-5B69-8693ACDA2B33}"/>
              </a:ext>
            </a:extLst>
          </p:cNvPr>
          <p:cNvSpPr txBox="1"/>
          <p:nvPr/>
        </p:nvSpPr>
        <p:spPr>
          <a:xfrm>
            <a:off x="4428564" y="856292"/>
            <a:ext cx="7763435" cy="53553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An IR (Infrared) sensor in IoT (Internet of Things) is a device that </a:t>
            </a:r>
            <a:r>
              <a:rPr lang="en-IN" b="1" dirty="0">
                <a:solidFill>
                  <a:srgbClr val="0070C0"/>
                </a:solidFill>
              </a:rPr>
              <a:t>uses infrared light to detect objects</a:t>
            </a:r>
            <a:r>
              <a:rPr lang="en-IN" dirty="0"/>
              <a:t>, </a:t>
            </a:r>
            <a:r>
              <a:rPr lang="en-IN" b="1" dirty="0">
                <a:solidFill>
                  <a:srgbClr val="FF0000"/>
                </a:solidFill>
              </a:rPr>
              <a:t>measure distances, or sense heat emitted by an object. </a:t>
            </a:r>
          </a:p>
          <a:p>
            <a:r>
              <a:rPr lang="en-IN" dirty="0"/>
              <a:t>It plays a crucial role in IoT applications like:</a:t>
            </a:r>
          </a:p>
          <a:p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Motion detection: </a:t>
            </a:r>
            <a:r>
              <a:rPr lang="en-IN" dirty="0"/>
              <a:t>Used in smart home security systems to detect movement.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Proximity sensing: </a:t>
            </a:r>
            <a:r>
              <a:rPr lang="en-IN" dirty="0"/>
              <a:t>Detects objects in close range, such as in automatic doors.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Environmental monitoring:</a:t>
            </a:r>
            <a:r>
              <a:rPr lang="en-IN" dirty="0"/>
              <a:t> Measures heat levels for applications like smart thermostats or industrial safety.</a:t>
            </a:r>
          </a:p>
          <a:p>
            <a:pPr marL="342900" indent="-342900">
              <a:buFont typeface="+mj-lt"/>
              <a:buAutoNum type="arabicPeriod"/>
            </a:pPr>
            <a:endParaRPr lang="en-IN" dirty="0"/>
          </a:p>
          <a:p>
            <a:pPr marL="342900" indent="-342900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Remote control: </a:t>
            </a:r>
            <a:r>
              <a:rPr lang="en-IN" dirty="0"/>
              <a:t>Enables communication between devices using IR signals.</a:t>
            </a:r>
          </a:p>
          <a:p>
            <a:endParaRPr lang="en-IN" dirty="0"/>
          </a:p>
          <a:p>
            <a:r>
              <a:rPr lang="en-IN" dirty="0"/>
              <a:t>It is energy-efficient, cost-effective, and widely used in IoT devices for automation and monitoring tasks.</a:t>
            </a:r>
          </a:p>
        </p:txBody>
      </p:sp>
    </p:spTree>
    <p:extLst>
      <p:ext uri="{BB962C8B-B14F-4D97-AF65-F5344CB8AC3E}">
        <p14:creationId xmlns:p14="http://schemas.microsoft.com/office/powerpoint/2010/main" val="7468029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7854B8-A120-7E79-BB9E-744FE9AAB0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C9532-BD4D-6169-E615-1B4BC51BB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A70C9B9-6D1C-5189-7776-0AFF5C786A40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8C155503-4F01-F836-7843-843821402FA8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936B9D-4F3F-3D0E-841E-4D0188123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84" y="905436"/>
            <a:ext cx="5222504" cy="351416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8629C7-ADA8-F0B4-74B2-D241683DA5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814" y="1056888"/>
            <a:ext cx="5852208" cy="382887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1E20D80-D4AC-700D-5B82-99C52176C80A}"/>
              </a:ext>
            </a:extLst>
          </p:cNvPr>
          <p:cNvSpPr txBox="1"/>
          <p:nvPr/>
        </p:nvSpPr>
        <p:spPr>
          <a:xfrm>
            <a:off x="807097" y="5521036"/>
            <a:ext cx="3612776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3200" b="1" dirty="0">
                <a:solidFill>
                  <a:srgbClr val="0F1111"/>
                </a:solidFill>
                <a:latin typeface="Amazon Ember"/>
              </a:rPr>
              <a:t>IR</a:t>
            </a:r>
            <a:r>
              <a:rPr lang="en-US" sz="3200" b="1" i="0" dirty="0">
                <a:solidFill>
                  <a:srgbClr val="0F1111"/>
                </a:solidFill>
                <a:effectLst/>
                <a:latin typeface="Amazon Ember"/>
              </a:rPr>
              <a:t> Sensor</a:t>
            </a:r>
            <a:endParaRPr lang="en-IN" sz="3200" b="1" i="0" dirty="0">
              <a:solidFill>
                <a:srgbClr val="0F1111"/>
              </a:solidFill>
              <a:effectLst/>
              <a:latin typeface="Amazon Ember"/>
            </a:endParaRPr>
          </a:p>
        </p:txBody>
      </p:sp>
    </p:spTree>
    <p:extLst>
      <p:ext uri="{BB962C8B-B14F-4D97-AF65-F5344CB8AC3E}">
        <p14:creationId xmlns:p14="http://schemas.microsoft.com/office/powerpoint/2010/main" val="39939481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4F8A8F-8936-4A7C-EC66-03D95A35C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ACE8B27-40D9-3E53-CD36-77E5605A5035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B15665-466E-958D-72D4-266D5AA37B3D}"/>
              </a:ext>
            </a:extLst>
          </p:cNvPr>
          <p:cNvSpPr txBox="1"/>
          <p:nvPr/>
        </p:nvSpPr>
        <p:spPr>
          <a:xfrm>
            <a:off x="265587" y="640986"/>
            <a:ext cx="4679575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/>
          </a:p>
          <a:p>
            <a:r>
              <a:rPr lang="en-IN" dirty="0"/>
              <a:t>int </a:t>
            </a:r>
            <a:r>
              <a:rPr lang="en-IN" dirty="0" err="1"/>
              <a:t>IRPin</a:t>
            </a:r>
            <a:r>
              <a:rPr lang="en-IN" dirty="0"/>
              <a:t> =2;</a:t>
            </a:r>
          </a:p>
          <a:p>
            <a:r>
              <a:rPr lang="en-IN" dirty="0"/>
              <a:t>int led=13;</a:t>
            </a:r>
          </a:p>
          <a:p>
            <a:r>
              <a:rPr lang="en-IN" dirty="0"/>
              <a:t>int value; </a:t>
            </a:r>
          </a:p>
          <a:p>
            <a:r>
              <a:rPr lang="en-IN" dirty="0"/>
              <a:t>void setup(){</a:t>
            </a:r>
          </a:p>
          <a:p>
            <a:r>
              <a:rPr lang="en-IN" dirty="0" err="1"/>
              <a:t>pinMode</a:t>
            </a:r>
            <a:r>
              <a:rPr lang="en-IN" dirty="0"/>
              <a:t>(</a:t>
            </a:r>
            <a:r>
              <a:rPr lang="en-IN" dirty="0" err="1"/>
              <a:t>IRPin,INPUT</a:t>
            </a:r>
            <a:r>
              <a:rPr lang="en-IN" dirty="0"/>
              <a:t>); </a:t>
            </a:r>
          </a:p>
          <a:p>
            <a:r>
              <a:rPr lang="en-IN" dirty="0" err="1"/>
              <a:t>Serial.begin</a:t>
            </a:r>
            <a:r>
              <a:rPr lang="en-IN" dirty="0"/>
              <a:t>(9600); </a:t>
            </a:r>
          </a:p>
          <a:p>
            <a:r>
              <a:rPr lang="en-IN" dirty="0" err="1"/>
              <a:t>pinMode</a:t>
            </a:r>
            <a:r>
              <a:rPr lang="en-IN" dirty="0"/>
              <a:t>(</a:t>
            </a:r>
            <a:r>
              <a:rPr lang="en-IN" dirty="0" err="1"/>
              <a:t>led,OUTPUT</a:t>
            </a:r>
            <a:r>
              <a:rPr lang="en-IN" dirty="0"/>
              <a:t>);</a:t>
            </a:r>
          </a:p>
          <a:p>
            <a:endParaRPr lang="en-IN" dirty="0"/>
          </a:p>
          <a:p>
            <a:r>
              <a:rPr lang="en-IN" dirty="0"/>
              <a:t>}</a:t>
            </a:r>
          </a:p>
          <a:p>
            <a:r>
              <a:rPr lang="en-IN" dirty="0"/>
              <a:t>void loop(){</a:t>
            </a:r>
          </a:p>
          <a:p>
            <a:r>
              <a:rPr lang="en-IN" dirty="0"/>
              <a:t> value = </a:t>
            </a:r>
            <a:r>
              <a:rPr lang="en-IN" dirty="0" err="1"/>
              <a:t>digitalRead</a:t>
            </a:r>
            <a:r>
              <a:rPr lang="en-IN" dirty="0"/>
              <a:t>(</a:t>
            </a:r>
            <a:r>
              <a:rPr lang="en-IN" dirty="0" err="1"/>
              <a:t>IRPin</a:t>
            </a:r>
            <a:r>
              <a:rPr lang="en-IN" dirty="0"/>
              <a:t>);           </a:t>
            </a:r>
          </a:p>
          <a:p>
            <a:r>
              <a:rPr lang="en-IN" dirty="0" err="1"/>
              <a:t>Serial.println</a:t>
            </a:r>
            <a:r>
              <a:rPr lang="en-IN" dirty="0"/>
              <a:t>(value);</a:t>
            </a:r>
          </a:p>
          <a:p>
            <a:r>
              <a:rPr lang="en-IN" dirty="0"/>
              <a:t>  if(</a:t>
            </a:r>
            <a:r>
              <a:rPr lang="en-IN" dirty="0" err="1"/>
              <a:t>digitalRead</a:t>
            </a:r>
            <a:r>
              <a:rPr lang="en-IN" dirty="0"/>
              <a:t>(</a:t>
            </a:r>
            <a:r>
              <a:rPr lang="en-IN" dirty="0" err="1"/>
              <a:t>IRPin</a:t>
            </a:r>
            <a:r>
              <a:rPr lang="en-IN" dirty="0"/>
              <a:t>)==0)</a:t>
            </a:r>
          </a:p>
          <a:p>
            <a:r>
              <a:rPr lang="en-IN" dirty="0"/>
              <a:t>  { </a:t>
            </a:r>
          </a:p>
          <a:p>
            <a:r>
              <a:rPr lang="en-IN" dirty="0"/>
              <a:t> </a:t>
            </a:r>
            <a:r>
              <a:rPr lang="en-IN" dirty="0" err="1"/>
              <a:t>digitalWrite</a:t>
            </a:r>
            <a:r>
              <a:rPr lang="en-IN" dirty="0"/>
              <a:t>(</a:t>
            </a:r>
            <a:r>
              <a:rPr lang="en-IN" dirty="0" err="1"/>
              <a:t>led,HIGH</a:t>
            </a:r>
            <a:r>
              <a:rPr lang="en-IN" dirty="0"/>
              <a:t>);</a:t>
            </a:r>
          </a:p>
          <a:p>
            <a:r>
              <a:rPr lang="en-IN" dirty="0"/>
              <a:t> </a:t>
            </a:r>
            <a:r>
              <a:rPr lang="en-IN" dirty="0" err="1"/>
              <a:t>Serial.println</a:t>
            </a:r>
            <a:r>
              <a:rPr lang="en-IN" dirty="0"/>
              <a:t>("object detected");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  }</a:t>
            </a:r>
          </a:p>
          <a:p>
            <a:r>
              <a:rPr lang="en-IN" dirty="0"/>
              <a:t>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C3AA4FD-0454-3CAA-F393-88A749D05FA9}"/>
              </a:ext>
            </a:extLst>
          </p:cNvPr>
          <p:cNvSpPr txBox="1"/>
          <p:nvPr/>
        </p:nvSpPr>
        <p:spPr>
          <a:xfrm>
            <a:off x="6284259" y="1014843"/>
            <a:ext cx="613185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else</a:t>
            </a:r>
          </a:p>
          <a:p>
            <a:r>
              <a:rPr lang="en-IN" dirty="0"/>
              <a:t>  {</a:t>
            </a:r>
          </a:p>
          <a:p>
            <a:r>
              <a:rPr lang="en-IN" dirty="0"/>
              <a:t>  </a:t>
            </a:r>
            <a:r>
              <a:rPr lang="en-IN" dirty="0" err="1"/>
              <a:t>digitalWrite</a:t>
            </a:r>
            <a:r>
              <a:rPr lang="en-IN" dirty="0"/>
              <a:t>(</a:t>
            </a:r>
            <a:r>
              <a:rPr lang="en-IN" dirty="0" err="1"/>
              <a:t>led,LOW</a:t>
            </a:r>
            <a:r>
              <a:rPr lang="en-IN" dirty="0"/>
              <a:t>);</a:t>
            </a:r>
          </a:p>
          <a:p>
            <a:r>
              <a:rPr lang="en-IN" dirty="0"/>
              <a:t>   </a:t>
            </a:r>
            <a:r>
              <a:rPr lang="en-IN" dirty="0" err="1"/>
              <a:t>Serial.println</a:t>
            </a:r>
            <a:r>
              <a:rPr lang="en-IN" dirty="0"/>
              <a:t>("object not detected");</a:t>
            </a:r>
          </a:p>
          <a:p>
            <a:r>
              <a:rPr lang="en-IN" dirty="0"/>
              <a:t> 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}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39DA7845-D810-59C2-678A-D47F47D8CF3C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IR sensor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413366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84FA4-E489-3CC6-7363-64A3CD8A0E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ECC43-3C6D-B120-8AE5-B99B95CE4E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202E919-B1A5-1EEF-0854-3B5DCEB8C436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0BE606E-5F92-9331-0482-088104CCA051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851EAA-2693-AFCE-6F00-B9BCFD5BC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737" y="1057127"/>
            <a:ext cx="4024603" cy="22531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5779D5-147C-D402-FB80-E139974752B0}"/>
              </a:ext>
            </a:extLst>
          </p:cNvPr>
          <p:cNvSpPr txBox="1"/>
          <p:nvPr/>
        </p:nvSpPr>
        <p:spPr>
          <a:xfrm>
            <a:off x="412650" y="3628533"/>
            <a:ext cx="3612776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3200" b="1" i="0" dirty="0">
                <a:solidFill>
                  <a:srgbClr val="0F1111"/>
                </a:solidFill>
                <a:effectLst/>
                <a:latin typeface="Amazon Ember"/>
              </a:rPr>
              <a:t>Ultrasonic Sensor</a:t>
            </a:r>
            <a:endParaRPr lang="en-IN" sz="3200" b="1" i="0" dirty="0">
              <a:solidFill>
                <a:srgbClr val="0F1111"/>
              </a:solidFill>
              <a:effectLst/>
              <a:latin typeface="Amazon Ember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718223-D799-2CAE-D47D-423F469730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37" y="4146450"/>
            <a:ext cx="4024603" cy="18635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96079F9-2D8E-53B2-7E07-B024C2FC2A85}"/>
              </a:ext>
            </a:extLst>
          </p:cNvPr>
          <p:cNvSpPr txBox="1"/>
          <p:nvPr/>
        </p:nvSpPr>
        <p:spPr>
          <a:xfrm>
            <a:off x="4394481" y="830909"/>
            <a:ext cx="770787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IN" dirty="0"/>
              <a:t>An ultrasonic sensor in IoT is a device that uses </a:t>
            </a:r>
            <a:r>
              <a:rPr lang="en-IN" b="1" dirty="0">
                <a:solidFill>
                  <a:srgbClr val="FF0000"/>
                </a:solidFill>
              </a:rPr>
              <a:t>ultrasonic sound waves (high-frequency sound beyond human hearing) to measure distance, detect objects, or monitor levels</a:t>
            </a:r>
            <a:r>
              <a:rPr lang="en-IN" dirty="0"/>
              <a:t>. It works by emitting sound waves and measuring the time it takes for the echo to return.</a:t>
            </a:r>
          </a:p>
          <a:p>
            <a:pPr algn="just"/>
            <a:r>
              <a:rPr lang="en-IN" dirty="0"/>
              <a:t>Key IoT applications include:</a:t>
            </a:r>
          </a:p>
          <a:p>
            <a:pPr algn="just"/>
            <a:endParaRPr lang="en-IN" dirty="0"/>
          </a:p>
          <a:p>
            <a:pPr marL="342900" indent="-342900" algn="just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Proximity detection: </a:t>
            </a:r>
            <a:r>
              <a:rPr lang="en-IN" dirty="0"/>
              <a:t>Used in obstacle detection for robotics or autonomous vehicles.</a:t>
            </a:r>
          </a:p>
          <a:p>
            <a:pPr marL="342900" indent="-342900" algn="just">
              <a:buFont typeface="+mj-lt"/>
              <a:buAutoNum type="arabicPeriod"/>
            </a:pPr>
            <a:endParaRPr lang="en-IN" dirty="0"/>
          </a:p>
          <a:p>
            <a:pPr marL="342900" indent="-342900" algn="just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Distance measurement: </a:t>
            </a:r>
            <a:r>
              <a:rPr lang="en-IN" dirty="0"/>
              <a:t>Measures distance in applications like parking sensors or smart water level monitoring.</a:t>
            </a:r>
          </a:p>
          <a:p>
            <a:pPr marL="342900" indent="-342900" algn="just">
              <a:buFont typeface="+mj-lt"/>
              <a:buAutoNum type="arabicPeriod"/>
            </a:pPr>
            <a:endParaRPr lang="en-IN" dirty="0"/>
          </a:p>
          <a:p>
            <a:pPr marL="342900" indent="-342900" algn="just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Smart agriculture:</a:t>
            </a:r>
            <a:r>
              <a:rPr lang="en-IN" dirty="0"/>
              <a:t> Monitors soil levels or tank water levels.</a:t>
            </a:r>
          </a:p>
          <a:p>
            <a:pPr marL="342900" indent="-342900" algn="just">
              <a:buFont typeface="+mj-lt"/>
              <a:buAutoNum type="arabicPeriod"/>
            </a:pPr>
            <a:endParaRPr lang="en-IN" dirty="0"/>
          </a:p>
          <a:p>
            <a:pPr marL="342900" indent="-342900" algn="just">
              <a:buFont typeface="+mj-lt"/>
              <a:buAutoNum type="arabicPeriod"/>
            </a:pPr>
            <a:r>
              <a:rPr lang="en-IN" b="1" dirty="0">
                <a:solidFill>
                  <a:srgbClr val="0070C0"/>
                </a:solidFill>
              </a:rPr>
              <a:t>Security systems: </a:t>
            </a:r>
            <a:r>
              <a:rPr lang="en-IN" dirty="0"/>
              <a:t>Detects intrusions in restricted areas.</a:t>
            </a:r>
          </a:p>
          <a:p>
            <a:pPr algn="just"/>
            <a:endParaRPr lang="en-IN" dirty="0"/>
          </a:p>
          <a:p>
            <a:pPr algn="just"/>
            <a:r>
              <a:rPr lang="en-IN" dirty="0"/>
              <a:t>Ultrasonic sensors are accurate, non-contact, and versatile, making them ideal for IoT automation and sensing tasks.</a:t>
            </a:r>
          </a:p>
        </p:txBody>
      </p:sp>
    </p:spTree>
    <p:extLst>
      <p:ext uri="{BB962C8B-B14F-4D97-AF65-F5344CB8AC3E}">
        <p14:creationId xmlns:p14="http://schemas.microsoft.com/office/powerpoint/2010/main" val="4977806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346DF-6CAE-C54E-86E7-04D523BE4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E78D1-0C91-5129-EE64-961E615DB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182B742-2A47-539C-484B-1E1C01C4818C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FBE96187-B8E1-C56A-78E9-EB9178F51E71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70E125-F2A7-B903-5491-81DAA7F10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939018"/>
            <a:ext cx="7386368" cy="499868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FF5345-AA36-A694-BE82-235C3830CE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37" y="1057127"/>
            <a:ext cx="4024603" cy="225315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CC1FE73-C74A-0A5A-9228-136ADA9195DA}"/>
              </a:ext>
            </a:extLst>
          </p:cNvPr>
          <p:cNvSpPr txBox="1"/>
          <p:nvPr/>
        </p:nvSpPr>
        <p:spPr>
          <a:xfrm>
            <a:off x="412650" y="3628533"/>
            <a:ext cx="3612776" cy="431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sz="3200" b="1" i="0" dirty="0">
                <a:solidFill>
                  <a:srgbClr val="0F1111"/>
                </a:solidFill>
                <a:effectLst/>
                <a:latin typeface="Amazon Ember"/>
              </a:rPr>
              <a:t>Ultrasonic Sensor</a:t>
            </a:r>
            <a:endParaRPr lang="en-IN" sz="3200" b="1" i="0" dirty="0">
              <a:solidFill>
                <a:srgbClr val="0F1111"/>
              </a:solidFill>
              <a:effectLst/>
              <a:latin typeface="Amazon Ember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94A245C-2DB5-8CCD-4553-6712F90E8D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737" y="4146450"/>
            <a:ext cx="4212862" cy="18635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547421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5DB6BC-6D4A-A0F1-3311-ACA19087B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648FB5-F8C4-2623-6821-8C969BB0A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35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DA99654-36FC-668F-DB6F-78B66B9740BD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5D4735A-D30D-EBFE-2BA3-A758834A7D75}"/>
              </a:ext>
            </a:extLst>
          </p:cNvPr>
          <p:cNvSpPr txBox="1"/>
          <p:nvPr/>
        </p:nvSpPr>
        <p:spPr>
          <a:xfrm>
            <a:off x="265587" y="757528"/>
            <a:ext cx="4679575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#define ECHOPIN 7        // Pin to receive echo pulse</a:t>
            </a:r>
          </a:p>
          <a:p>
            <a:r>
              <a:rPr lang="en-IN" dirty="0"/>
              <a:t>#define TRIGPIN 8 </a:t>
            </a:r>
          </a:p>
          <a:p>
            <a:r>
              <a:rPr lang="en-IN" dirty="0"/>
              <a:t>int led=12;</a:t>
            </a:r>
          </a:p>
          <a:p>
            <a:r>
              <a:rPr lang="en-IN" dirty="0"/>
              <a:t>int </a:t>
            </a:r>
            <a:r>
              <a:rPr lang="en-IN" dirty="0" err="1"/>
              <a:t>a,b</a:t>
            </a:r>
            <a:r>
              <a:rPr lang="en-IN" dirty="0"/>
              <a:t>;</a:t>
            </a:r>
          </a:p>
          <a:p>
            <a:r>
              <a:rPr lang="en-IN" dirty="0"/>
              <a:t>void setup()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 </a:t>
            </a:r>
            <a:r>
              <a:rPr lang="en-IN" dirty="0" err="1"/>
              <a:t>Serial.begin</a:t>
            </a:r>
            <a:r>
              <a:rPr lang="en-IN" dirty="0"/>
              <a:t>(9600);</a:t>
            </a:r>
          </a:p>
          <a:p>
            <a:r>
              <a:rPr lang="en-IN" dirty="0"/>
              <a:t>  </a:t>
            </a:r>
            <a:r>
              <a:rPr lang="en-IN" dirty="0" err="1"/>
              <a:t>pinMode</a:t>
            </a:r>
            <a:r>
              <a:rPr lang="en-IN" dirty="0"/>
              <a:t>(ECHOPIN, INPUT);</a:t>
            </a:r>
          </a:p>
          <a:p>
            <a:r>
              <a:rPr lang="en-IN" dirty="0"/>
              <a:t>  </a:t>
            </a:r>
            <a:r>
              <a:rPr lang="en-IN" dirty="0" err="1"/>
              <a:t>pinMode</a:t>
            </a:r>
            <a:r>
              <a:rPr lang="en-IN" dirty="0"/>
              <a:t>(TRIGPIN, OUTPUT);</a:t>
            </a:r>
          </a:p>
          <a:p>
            <a:r>
              <a:rPr lang="en-IN" dirty="0"/>
              <a:t>  </a:t>
            </a:r>
            <a:r>
              <a:rPr lang="en-IN" dirty="0" err="1"/>
              <a:t>pinMode</a:t>
            </a:r>
            <a:r>
              <a:rPr lang="en-IN" dirty="0"/>
              <a:t>(</a:t>
            </a:r>
            <a:r>
              <a:rPr lang="en-IN" dirty="0" err="1"/>
              <a:t>led,OUTPUT</a:t>
            </a:r>
            <a:r>
              <a:rPr lang="en-IN" dirty="0"/>
              <a:t>);</a:t>
            </a:r>
          </a:p>
          <a:p>
            <a:r>
              <a:rPr lang="en-IN" dirty="0"/>
              <a:t>}</a:t>
            </a:r>
          </a:p>
          <a:p>
            <a:r>
              <a:rPr lang="en-IN" dirty="0"/>
              <a:t>void loop()</a:t>
            </a:r>
          </a:p>
          <a:p>
            <a:r>
              <a:rPr lang="en-IN" dirty="0"/>
              <a:t>{</a:t>
            </a:r>
          </a:p>
          <a:p>
            <a:r>
              <a:rPr lang="en-IN" dirty="0"/>
              <a:t>  </a:t>
            </a:r>
            <a:r>
              <a:rPr lang="en-IN" dirty="0" err="1"/>
              <a:t>digitalWrite</a:t>
            </a:r>
            <a:r>
              <a:rPr lang="en-IN" dirty="0"/>
              <a:t>(TRIGPIN, LOW);</a:t>
            </a:r>
          </a:p>
          <a:p>
            <a:r>
              <a:rPr lang="en-IN" dirty="0"/>
              <a:t>  </a:t>
            </a:r>
            <a:r>
              <a:rPr lang="en-IN" dirty="0" err="1"/>
              <a:t>delayMicroseconds</a:t>
            </a:r>
            <a:r>
              <a:rPr lang="en-IN" dirty="0"/>
              <a:t>(2000);</a:t>
            </a:r>
          </a:p>
          <a:p>
            <a:r>
              <a:rPr lang="en-IN" dirty="0"/>
              <a:t>  </a:t>
            </a:r>
            <a:r>
              <a:rPr lang="en-IN" dirty="0" err="1"/>
              <a:t>digitalWrite</a:t>
            </a:r>
            <a:r>
              <a:rPr lang="en-IN" dirty="0"/>
              <a:t>(TRIGPIN, HIGH);</a:t>
            </a:r>
          </a:p>
          <a:p>
            <a:r>
              <a:rPr lang="en-IN" dirty="0"/>
              <a:t>  </a:t>
            </a:r>
            <a:r>
              <a:rPr lang="en-IN" dirty="0" err="1"/>
              <a:t>delayMicroseconds</a:t>
            </a:r>
            <a:r>
              <a:rPr lang="en-IN" dirty="0"/>
              <a:t>(1000);</a:t>
            </a:r>
          </a:p>
          <a:p>
            <a:r>
              <a:rPr lang="en-IN" dirty="0"/>
              <a:t>  </a:t>
            </a:r>
            <a:r>
              <a:rPr lang="en-IN" dirty="0" err="1"/>
              <a:t>digitalWrite</a:t>
            </a:r>
            <a:r>
              <a:rPr lang="en-IN" dirty="0"/>
              <a:t>(TRIGPIN, LOW);</a:t>
            </a:r>
          </a:p>
          <a:p>
            <a:r>
              <a:rPr lang="en-IN" dirty="0"/>
              <a:t>  </a:t>
            </a:r>
          </a:p>
          <a:p>
            <a:r>
              <a:rPr lang="en-IN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821A88E-84E0-6A43-5491-B825B84E9562}"/>
              </a:ext>
            </a:extLst>
          </p:cNvPr>
          <p:cNvSpPr txBox="1"/>
          <p:nvPr/>
        </p:nvSpPr>
        <p:spPr>
          <a:xfrm>
            <a:off x="6284259" y="1014843"/>
            <a:ext cx="613185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float a = </a:t>
            </a:r>
            <a:r>
              <a:rPr lang="en-IN" dirty="0" err="1"/>
              <a:t>pulseIn</a:t>
            </a:r>
            <a:r>
              <a:rPr lang="en-IN" dirty="0"/>
              <a:t>(ECHOPIN, HIGH);</a:t>
            </a:r>
          </a:p>
          <a:p>
            <a:r>
              <a:rPr lang="en-IN" dirty="0"/>
              <a:t>  </a:t>
            </a:r>
            <a:r>
              <a:rPr lang="en-IN" dirty="0" err="1"/>
              <a:t>digitalWrite</a:t>
            </a:r>
            <a:r>
              <a:rPr lang="en-IN" dirty="0"/>
              <a:t>(</a:t>
            </a:r>
            <a:r>
              <a:rPr lang="en-IN" dirty="0" err="1"/>
              <a:t>led,HIGH</a:t>
            </a:r>
            <a:r>
              <a:rPr lang="en-IN" dirty="0"/>
              <a:t>);</a:t>
            </a:r>
          </a:p>
          <a:p>
            <a:r>
              <a:rPr lang="en-IN" dirty="0"/>
              <a:t>  b= a*0.0344/2; </a:t>
            </a:r>
          </a:p>
          <a:p>
            <a:r>
              <a:rPr lang="en-IN" dirty="0"/>
              <a:t>  </a:t>
            </a:r>
            <a:r>
              <a:rPr lang="en-IN" dirty="0" err="1"/>
              <a:t>Serial.print</a:t>
            </a:r>
            <a:r>
              <a:rPr lang="en-IN" dirty="0"/>
              <a:t>(b);</a:t>
            </a:r>
          </a:p>
          <a:p>
            <a:r>
              <a:rPr lang="en-IN" dirty="0"/>
              <a:t>  </a:t>
            </a:r>
            <a:r>
              <a:rPr lang="en-IN" dirty="0" err="1"/>
              <a:t>Serial.println</a:t>
            </a:r>
            <a:r>
              <a:rPr lang="en-IN" dirty="0"/>
              <a:t>(" cm");</a:t>
            </a:r>
          </a:p>
          <a:p>
            <a:endParaRPr lang="en-IN" dirty="0"/>
          </a:p>
          <a:p>
            <a:r>
              <a:rPr lang="en-IN" dirty="0"/>
              <a:t>  delay(3000);</a:t>
            </a:r>
          </a:p>
          <a:p>
            <a:r>
              <a:rPr lang="en-IN" dirty="0"/>
              <a:t>}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C4A96A1-4C99-5E7F-0566-BC043D2570BD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/>
              <a:t>Ultrasonic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0196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C8C5DF-91AD-6E1F-FF76-40BE23D90A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4FFE22-DE00-E184-947C-C0862FFF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50FB7E8-F281-6C96-B205-F97C4CD9583E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7CB080F3-2E5C-B812-A25A-0B28071D0E76}"/>
              </a:ext>
            </a:extLst>
          </p:cNvPr>
          <p:cNvSpPr txBox="1">
            <a:spLocks/>
          </p:cNvSpPr>
          <p:nvPr/>
        </p:nvSpPr>
        <p:spPr>
          <a:xfrm>
            <a:off x="1294362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1.</a:t>
            </a:r>
            <a:r>
              <a:rPr lang="en-IN" sz="3200" b="1" dirty="0"/>
              <a:t> Introduction to Internet of Things </a:t>
            </a:r>
          </a:p>
          <a:p>
            <a:pPr algn="ctr"/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F7C3F5-2EB8-8650-A547-C3AE6327A24F}"/>
              </a:ext>
            </a:extLst>
          </p:cNvPr>
          <p:cNvSpPr txBox="1"/>
          <p:nvPr/>
        </p:nvSpPr>
        <p:spPr>
          <a:xfrm>
            <a:off x="0" y="805198"/>
            <a:ext cx="7246839" cy="5712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b="1" dirty="0"/>
              <a:t>Definition</a:t>
            </a:r>
            <a:r>
              <a:rPr lang="en-US" sz="2000" dirty="0"/>
              <a:t>:</a:t>
            </a:r>
            <a:br>
              <a:rPr lang="en-US" sz="2000" dirty="0"/>
            </a:br>
            <a:r>
              <a:rPr lang="en-US" sz="2000" dirty="0"/>
              <a:t>The Internet of Things (IoT) refers to </a:t>
            </a:r>
            <a:r>
              <a:rPr lang="en-US" sz="2000" b="1" dirty="0">
                <a:solidFill>
                  <a:srgbClr val="0070C0"/>
                </a:solidFill>
              </a:rPr>
              <a:t>a network of physical objects—devices, vehicles, appliances, and other items embedded with sensors, software, and connectivity to exchange data over the internet</a:t>
            </a:r>
            <a:r>
              <a:rPr lang="en-US" sz="2000" dirty="0"/>
              <a:t>.</a:t>
            </a:r>
          </a:p>
          <a:p>
            <a:pPr>
              <a:lnSpc>
                <a:spcPct val="150000"/>
              </a:lnSpc>
            </a:pPr>
            <a:endParaRPr lang="en-IN" b="0" i="0" u="none" strike="noStrike" baseline="0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b="1" i="0" u="none" strike="noStrike" baseline="0" dirty="0">
                <a:solidFill>
                  <a:srgbClr val="000000"/>
                </a:solidFill>
              </a:rPr>
              <a:t>Some common examples of things or devices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b="0" i="0" u="none" strike="noStrike" baseline="0" dirty="0">
                <a:solidFill>
                  <a:srgbClr val="000000"/>
                </a:solidFill>
              </a:rPr>
              <a:t>mobile phones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b="0" i="0" u="none" strike="noStrike" baseline="0" dirty="0">
                <a:solidFill>
                  <a:srgbClr val="000000"/>
                </a:solidFill>
              </a:rPr>
              <a:t>Home automation digital voice Assistants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b="0" i="0" u="none" strike="noStrike" baseline="0" dirty="0">
                <a:solidFill>
                  <a:srgbClr val="000000"/>
                </a:solidFill>
              </a:rPr>
              <a:t>computer/Laptops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b="0" i="0" u="none" strike="noStrike" baseline="0" dirty="0">
                <a:solidFill>
                  <a:srgbClr val="000000"/>
                </a:solidFill>
              </a:rPr>
              <a:t>Arduino/Raspberry pi </a:t>
            </a: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en-IN" b="0" i="0" u="none" strike="noStrike" baseline="0" dirty="0">
                <a:solidFill>
                  <a:srgbClr val="000000"/>
                </a:solidFill>
              </a:rPr>
              <a:t>Robot </a:t>
            </a:r>
            <a:br>
              <a:rPr lang="en-IN" b="0" i="0" u="none" strike="noStrike" baseline="0" dirty="0">
                <a:solidFill>
                  <a:srgbClr val="000000"/>
                </a:solidFill>
              </a:rPr>
            </a:br>
            <a:endParaRPr lang="en-IN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F61DA3-72BC-B98F-00B9-8F49C82FE5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431" y="867951"/>
            <a:ext cx="4831976" cy="52476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676881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258AE2-8FAD-8A8E-56CA-8C0C658725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F31F3-C38E-AC15-A45D-B5B340A2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755BBBF-68FA-DF79-2F2C-55375ED3405D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666895D9-1871-FCB2-1B61-5A4FF0DEEEFE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6A69945-06FE-492D-32E0-309D4B9D22B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2" t="-339" r="1278" b="10290"/>
          <a:stretch/>
        </p:blipFill>
        <p:spPr>
          <a:xfrm>
            <a:off x="2054907" y="936907"/>
            <a:ext cx="7664512" cy="570881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229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F0EC0A-BAD1-8434-D1BD-FC36A8A64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676E78-52C0-7761-03D9-0D3C85A10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A9A694D-B26E-71C2-42DA-3FCA46E69C21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5B55812-FF1B-CCC0-8A85-D4BA8AB1A603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/>
              <a:t>Week 1</a:t>
            </a:r>
            <a:r>
              <a:rPr lang="en-IN" sz="3200" b="1" dirty="0"/>
              <a:t> </a:t>
            </a:r>
          </a:p>
          <a:p>
            <a:pPr algn="ctr"/>
            <a:endParaRPr lang="en-IN" dirty="0"/>
          </a:p>
        </p:txBody>
      </p:sp>
      <p:pic>
        <p:nvPicPr>
          <p:cNvPr id="3" name="Picture 2" descr="Categories of IoT applications. | Download Scientific Diagram">
            <a:extLst>
              <a:ext uri="{FF2B5EF4-FFF2-40B4-BE49-F238E27FC236}">
                <a16:creationId xmlns:a16="http://schemas.microsoft.com/office/drawing/2014/main" id="{DCE68BCB-A75A-35D3-D290-07E8CB060800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68295" y="1030941"/>
            <a:ext cx="8639846" cy="560294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5000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CD7148-C17F-8C4E-4676-DB179FC75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47EEA-615D-21A2-5B40-1BAE0FEFC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18CD606-9858-FB10-9131-62BBB316D352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7A55D9D-D44F-4419-0B8D-596B02EAAAAF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1.</a:t>
            </a:r>
            <a:r>
              <a:rPr lang="en-IN" sz="3200" b="1" dirty="0"/>
              <a:t> Introduction to Internet of Things- HISTORY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B1B390A-E94A-222E-35C9-7BD223E5F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0" y="2514836"/>
            <a:ext cx="5334000" cy="358120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81E1141-1B6A-BDA7-B8A9-D671FCAF130C}"/>
              </a:ext>
            </a:extLst>
          </p:cNvPr>
          <p:cNvSpPr txBox="1"/>
          <p:nvPr/>
        </p:nvSpPr>
        <p:spPr>
          <a:xfrm>
            <a:off x="62754" y="997352"/>
            <a:ext cx="12129246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Historical Background</a:t>
            </a:r>
            <a:r>
              <a:rPr lang="en-US" sz="2400" dirty="0"/>
              <a:t>:</a:t>
            </a:r>
            <a:br>
              <a:rPr lang="en-US" sz="2400" dirty="0"/>
            </a:br>
            <a:r>
              <a:rPr lang="en-US" sz="2400" dirty="0"/>
              <a:t>The concept of IoT originated in the late 1990s when Kevin Ashton coined the term to describe a system where the internet connects to the physical world via sensors. It gained momentum with advances in wireless communication, cloud computing, and affordable hardware.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2757860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676428-A673-7931-6ADE-A8C7DABD21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7DED2-F56F-2478-9127-E0BF613B3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D068864-41A7-7121-94BE-A05CD8108CF4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BA112BA-E980-CD35-56D5-7233A9170AF8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1.</a:t>
            </a:r>
            <a:r>
              <a:rPr lang="en-IN" sz="3200" b="1" dirty="0"/>
              <a:t> Introduction to Internet of Things- HISTORY </a:t>
            </a:r>
          </a:p>
          <a:p>
            <a:pPr algn="ctr"/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4AFA33-6A84-F29C-9D85-0F4D9617E0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153" y="748532"/>
            <a:ext cx="3532093" cy="536093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1267C5-AEB8-2675-9501-23568109B3C7}"/>
              </a:ext>
            </a:extLst>
          </p:cNvPr>
          <p:cNvSpPr txBox="1"/>
          <p:nvPr/>
        </p:nvSpPr>
        <p:spPr>
          <a:xfrm>
            <a:off x="62754" y="790602"/>
            <a:ext cx="8534399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800" b="1" i="0" u="none" strike="noStrike" baseline="0" dirty="0">
                <a:solidFill>
                  <a:srgbClr val="000000"/>
                </a:solidFill>
                <a:latin typeface="+mj-lt"/>
              </a:rPr>
              <a:t>History of IOT: </a:t>
            </a:r>
          </a:p>
          <a:p>
            <a:endParaRPr lang="en-IN" sz="2000" b="1" i="0" u="none" strike="noStrike" baseline="0" dirty="0">
              <a:solidFill>
                <a:srgbClr val="000000"/>
              </a:solidFill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1970-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 The actual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idea of connected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devices was proposed.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1980-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first connected device was invented was a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coco-cola vending machine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 operated by programmers.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1990-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john </a:t>
            </a:r>
            <a:r>
              <a:rPr lang="en-US" sz="2000" b="0" i="0" u="none" strike="noStrike" baseline="0" dirty="0" err="1">
                <a:solidFill>
                  <a:srgbClr val="000000"/>
                </a:solidFill>
                <a:latin typeface="+mj-lt"/>
              </a:rPr>
              <a:t>romkey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 -introduces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a toaster connected to the internet with TCP/IP protocol.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 </a:t>
            </a:r>
            <a:endParaRPr lang="en-IN" sz="2000" b="0" i="0" u="none" strike="noStrike" baseline="0" dirty="0">
              <a:solidFill>
                <a:srgbClr val="000000"/>
              </a:solidFill>
              <a:latin typeface="+mj-lt"/>
            </a:endParaRP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1995-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siemens introduced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first cellular module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build by M2M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2000" b="1" i="0" u="none" strike="noStrike" baseline="0" dirty="0">
                <a:solidFill>
                  <a:srgbClr val="000000"/>
                </a:solidFill>
                <a:latin typeface="+mj-lt"/>
              </a:rPr>
              <a:t>1998-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+mj-lt"/>
              </a:rPr>
              <a:t>The introduction of </a:t>
            </a:r>
            <a:r>
              <a:rPr lang="en-IN" sz="2000" b="1" i="0" u="none" strike="noStrike" baseline="0" dirty="0">
                <a:solidFill>
                  <a:srgbClr val="0070C0"/>
                </a:solidFill>
                <a:latin typeface="+mj-lt"/>
              </a:rPr>
              <a:t>IPV6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FF0000"/>
                </a:solidFill>
                <a:latin typeface="+mj-lt"/>
              </a:rPr>
              <a:t>1999-kevin </a:t>
            </a:r>
            <a:r>
              <a:rPr lang="en-US" sz="2000" b="1" i="0" u="none" strike="noStrike" baseline="0" dirty="0" err="1">
                <a:solidFill>
                  <a:srgbClr val="FF0000"/>
                </a:solidFill>
                <a:latin typeface="+mj-lt"/>
              </a:rPr>
              <a:t>Asthon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+mj-lt"/>
              </a:rPr>
              <a:t> introduces the term IOT during his work </a:t>
            </a:r>
            <a:r>
              <a:rPr lang="en-US" sz="2000" b="1" i="0" u="none" strike="noStrike" baseline="0" dirty="0" err="1">
                <a:solidFill>
                  <a:srgbClr val="FF0000"/>
                </a:solidFill>
                <a:latin typeface="+mj-lt"/>
              </a:rPr>
              <a:t>kevin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+mj-lt"/>
              </a:rPr>
              <a:t> linked the idea of RFID based item identification system.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2000-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LG enables world first internet enabled refrigerators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2004- </a:t>
            </a:r>
            <a:r>
              <a:rPr lang="en-US" sz="2000" b="1" i="0" u="none" strike="noStrike" baseline="0" dirty="0">
                <a:solidFill>
                  <a:srgbClr val="00B050"/>
                </a:solidFill>
                <a:latin typeface="+mj-lt"/>
              </a:rPr>
              <a:t>BOOK on </a:t>
            </a:r>
            <a:r>
              <a:rPr lang="en-US" sz="2000" b="1" i="0" u="none" strike="noStrike" baseline="0" dirty="0" err="1">
                <a:solidFill>
                  <a:srgbClr val="00B050"/>
                </a:solidFill>
                <a:latin typeface="+mj-lt"/>
              </a:rPr>
              <a:t>iot</a:t>
            </a:r>
            <a:r>
              <a:rPr lang="en-US" sz="2000" b="1" i="0" u="none" strike="noStrike" baseline="0" dirty="0">
                <a:solidFill>
                  <a:srgbClr val="00B050"/>
                </a:solidFill>
                <a:latin typeface="+mj-lt"/>
              </a:rPr>
              <a:t>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was published and title was famous.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000000"/>
                </a:solidFill>
                <a:latin typeface="+mj-lt"/>
              </a:rPr>
              <a:t>2009- 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Google starts testing </a:t>
            </a:r>
            <a:r>
              <a:rPr lang="en-US" sz="2000" b="1" i="0" u="none" strike="noStrike" baseline="0" dirty="0">
                <a:solidFill>
                  <a:srgbClr val="0070C0"/>
                </a:solidFill>
                <a:latin typeface="+mj-lt"/>
              </a:rPr>
              <a:t>self driving cars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.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IN" sz="2000" b="1" i="0" u="none" strike="noStrike" baseline="0" dirty="0">
                <a:solidFill>
                  <a:srgbClr val="000000"/>
                </a:solidFill>
                <a:latin typeface="+mj-lt"/>
              </a:rPr>
              <a:t>2013- 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+mj-lt"/>
              </a:rPr>
              <a:t>Google introduced </a:t>
            </a:r>
            <a:r>
              <a:rPr lang="en-IN" sz="2000" b="1" i="0" u="none" strike="noStrike" baseline="0" dirty="0">
                <a:solidFill>
                  <a:srgbClr val="0070C0"/>
                </a:solidFill>
                <a:latin typeface="+mj-lt"/>
              </a:rPr>
              <a:t>google glass.</a:t>
            </a:r>
            <a:r>
              <a:rPr lang="en-IN" sz="2000" b="0" i="0" u="none" strike="noStrike" baseline="0" dirty="0">
                <a:solidFill>
                  <a:srgbClr val="000000"/>
                </a:solidFill>
                <a:latin typeface="+mj-lt"/>
              </a:rPr>
              <a:t> 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sz="2000" b="1" i="0" u="none" strike="noStrike" baseline="0" dirty="0">
                <a:solidFill>
                  <a:srgbClr val="FF0000"/>
                </a:solidFill>
                <a:latin typeface="+mj-lt"/>
              </a:rPr>
              <a:t>2016-first IOT malware named ‘</a:t>
            </a:r>
            <a:r>
              <a:rPr lang="en-US" sz="2000" b="1" i="0" u="none" strike="noStrike" baseline="0" dirty="0" err="1">
                <a:solidFill>
                  <a:srgbClr val="FF0000"/>
                </a:solidFill>
                <a:latin typeface="+mj-lt"/>
              </a:rPr>
              <a:t>mirai</a:t>
            </a:r>
            <a:r>
              <a:rPr lang="en-US" sz="2000" b="1" i="0" u="none" strike="noStrike" baseline="0" dirty="0">
                <a:solidFill>
                  <a:srgbClr val="FF0000"/>
                </a:solidFill>
                <a:latin typeface="+mj-lt"/>
              </a:rPr>
              <a:t>’ was found</a:t>
            </a:r>
            <a:r>
              <a:rPr lang="en-US" sz="2000" b="0" i="0" u="none" strike="noStrike" baseline="0" dirty="0">
                <a:solidFill>
                  <a:srgbClr val="000000"/>
                </a:solidFill>
                <a:latin typeface="+mj-lt"/>
              </a:rPr>
              <a:t>. key elements of the IOT include. </a:t>
            </a:r>
          </a:p>
          <a:p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403917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433077-4E8E-8F0C-445D-41542EB12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6EFA9-C354-F918-F438-F9E298FB0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ADF37453-E6E6-0CA7-7972-640AADCE6CA5}"/>
              </a:ext>
            </a:extLst>
          </p:cNvPr>
          <p:cNvSpPr txBox="1">
            <a:spLocks/>
          </p:cNvSpPr>
          <p:nvPr/>
        </p:nvSpPr>
        <p:spPr>
          <a:xfrm>
            <a:off x="7246839" y="6256757"/>
            <a:ext cx="4945161" cy="6012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Ass. Prof. Kunal D Gaikwad</a:t>
            </a:r>
          </a:p>
          <a:p>
            <a:pPr algn="r">
              <a:lnSpc>
                <a:spcPct val="100000"/>
              </a:lnSpc>
            </a:pPr>
            <a:r>
              <a:rPr lang="en-US" sz="1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CSE Department, CMRIT </a:t>
            </a:r>
          </a:p>
          <a:p>
            <a:pPr algn="r">
              <a:lnSpc>
                <a:spcPct val="100000"/>
              </a:lnSpc>
            </a:pPr>
            <a:endParaRPr lang="en-IN" sz="140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E9CC4ED1-5417-698E-F207-EF980ED175A9}"/>
              </a:ext>
            </a:extLst>
          </p:cNvPr>
          <p:cNvSpPr txBox="1">
            <a:spLocks/>
          </p:cNvSpPr>
          <p:nvPr/>
        </p:nvSpPr>
        <p:spPr>
          <a:xfrm>
            <a:off x="720310" y="116368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/>
              <a:t>1.</a:t>
            </a:r>
            <a:r>
              <a:rPr lang="en-IN" sz="3200" b="1" dirty="0"/>
              <a:t> Introduction to Internet of Things- HISTORY </a:t>
            </a:r>
          </a:p>
          <a:p>
            <a:pPr algn="ctr"/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BC4A6E-9275-E5AF-0636-2EA8A0506E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3009" y="854751"/>
            <a:ext cx="8224286" cy="442963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3BF366-58FF-506B-62DD-A8425324EBE0}"/>
              </a:ext>
            </a:extLst>
          </p:cNvPr>
          <p:cNvSpPr txBox="1"/>
          <p:nvPr/>
        </p:nvSpPr>
        <p:spPr>
          <a:xfrm>
            <a:off x="234637" y="5432019"/>
            <a:ext cx="11722724" cy="67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Kevin Ashton, </a:t>
            </a:r>
            <a:r>
              <a:rPr lang="en-US" sz="1800" b="1" dirty="0">
                <a:solidFill>
                  <a:srgbClr val="0070C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co-founder of the Auto-ID Center at the </a:t>
            </a:r>
            <a:r>
              <a:rPr lang="en-US" sz="1800" b="1" dirty="0">
                <a:solidFill>
                  <a:srgbClr val="C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Massachusetts Institute of Technology (MIT)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first mentioned the </a:t>
            </a:r>
            <a:r>
              <a:rPr lang="en-US" sz="20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US" sz="20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0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nternet </a:t>
            </a:r>
            <a:r>
              <a:rPr lang="en-US" sz="20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</a:t>
            </a:r>
            <a:r>
              <a:rPr lang="en-US" sz="20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 </a:t>
            </a:r>
            <a:r>
              <a:rPr lang="en-US" sz="2000" b="1" dirty="0">
                <a:solidFill>
                  <a:srgbClr val="00B050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</a:t>
            </a:r>
            <a:r>
              <a:rPr lang="en-US" sz="2000" b="1" dirty="0">
                <a:solidFill>
                  <a:srgbClr val="00B05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hings” </a:t>
            </a:r>
            <a:r>
              <a:rPr lang="en-US" sz="1800" b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 a presentation he made to </a:t>
            </a:r>
            <a:r>
              <a:rPr lang="en-US" sz="1800" b="1" dirty="0">
                <a:solidFill>
                  <a:srgbClr val="7030A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Procter &amp;Gamble (P&amp;G) in 1999.</a:t>
            </a:r>
            <a:endParaRPr lang="en-IN" b="1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2200771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Gallery">
      <a:majorFont>
        <a:latin typeface="Century Gothic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2245</TotalTime>
  <Words>1840</Words>
  <Application>Microsoft Office PowerPoint</Application>
  <PresentationFormat>Widescreen</PresentationFormat>
  <Paragraphs>317</Paragraphs>
  <Slides>35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Amazon Ember</vt:lpstr>
      <vt:lpstr>Arial</vt:lpstr>
      <vt:lpstr>Arial Black</vt:lpstr>
      <vt:lpstr>Assistant</vt:lpstr>
      <vt:lpstr>Calibri</vt:lpstr>
      <vt:lpstr>Century Gothic</vt:lpstr>
      <vt:lpstr>Consolas</vt:lpstr>
      <vt:lpstr>Wingdings</vt:lpstr>
      <vt:lpstr>Gallery</vt:lpstr>
      <vt:lpstr>IOT AND CLOUD COMPUTING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kunal gaikwad</dc:creator>
  <cp:lastModifiedBy>kunal gaikwad</cp:lastModifiedBy>
  <cp:revision>281</cp:revision>
  <dcterms:created xsi:type="dcterms:W3CDTF">2023-11-09T09:27:06Z</dcterms:created>
  <dcterms:modified xsi:type="dcterms:W3CDTF">2025-01-20T03:22:37Z</dcterms:modified>
</cp:coreProperties>
</file>

<file path=docProps/thumbnail.jpeg>
</file>